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9" r:id="rId3"/>
    <p:sldId id="257" r:id="rId4"/>
    <p:sldId id="268" r:id="rId5"/>
    <p:sldId id="269" r:id="rId6"/>
    <p:sldId id="267" r:id="rId7"/>
    <p:sldId id="270" r:id="rId8"/>
    <p:sldId id="271"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EB Garamond" panose="020B0604020202020204" charset="0"/>
      <p:regular r:id="rId15"/>
      <p:bold r:id="rId16"/>
      <p:italic r:id="rId17"/>
      <p:boldItalic r:id="rId18"/>
    </p:embeddedFont>
    <p:embeddedFont>
      <p:font typeface="Century" panose="02040604050505020304" pitchFamily="18"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8DF"/>
    <a:srgbClr val="7FACED"/>
    <a:srgbClr val="82BBEA"/>
    <a:srgbClr val="13798D"/>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8c05776a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g98c05776a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8c05776a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64" name="Google Shape;64;g98c05776a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113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8c05776a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64" name="Google Shape;64;g98c05776a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8c05776a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64" name="Google Shape;64;g98c05776a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992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8c05776a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64" name="Google Shape;64;g98c05776a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618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8c05776a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64" name="Google Shape;64;g98c05776a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511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8c05776a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64" name="Google Shape;64;g98c05776a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482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8c05776a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g98c05776a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822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Equity%20Study/Review%20Work%20of%20Equity%20Committee.docx" TargetMode="External"/><Relationship Id="rId5" Type="http://schemas.openxmlformats.org/officeDocument/2006/relationships/hyperlink" Target="../Equity%20Study/Equity%20Committee%20Members.docx" TargetMode="External"/><Relationship Id="rId4" Type="http://schemas.openxmlformats.org/officeDocument/2006/relationships/hyperlink" Target="Policy-IAB.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1" name="Google Shape;61;p14"/>
          <p:cNvSpPr txBox="1"/>
          <p:nvPr/>
        </p:nvSpPr>
        <p:spPr>
          <a:xfrm>
            <a:off x="5526954" y="1388413"/>
            <a:ext cx="3291224" cy="3583541"/>
          </a:xfrm>
          <a:prstGeom prst="rect">
            <a:avLst/>
          </a:prstGeom>
          <a:noFill/>
          <a:ln>
            <a:noFill/>
          </a:ln>
        </p:spPr>
        <p:txBody>
          <a:bodyPr spcFirstLastPara="1" wrap="square" lIns="91425" tIns="91425" rIns="91425" bIns="91425" anchor="t" anchorCtr="0">
            <a:noAutofit/>
          </a:bodyPr>
          <a:lstStyle/>
          <a:p>
            <a:pPr lvl="0" algn="ctr">
              <a:buSzPts val="2000"/>
            </a:pPr>
            <a:r>
              <a:rPr lang="en-US"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Update to the Board on Our Commitment to Excellence </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Equity </a:t>
            </a:r>
            <a:b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our </a:t>
            </a:r>
            <a:b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Educational </a:t>
            </a:r>
            <a:r>
              <a:rPr lang="en-US"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Practices</a:t>
            </a:r>
          </a:p>
          <a:p>
            <a:pPr lvl="0" algn="ctr">
              <a:buSzPts val="2000"/>
            </a:pPr>
            <a:r>
              <a:rPr lang="en-US" b="1" i="0" u="none" strike="noStrike" cap="none"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EB Garamond"/>
                <a:cs typeface="Times New Roman" panose="02020603050405020304" pitchFamily="18" charset="0"/>
                <a:sym typeface="EB Garamond"/>
              </a:rPr>
              <a:t>November 30, 2020</a:t>
            </a:r>
          </a:p>
          <a:p>
            <a:pPr lvl="0" algn="ctr">
              <a:buSzPts val="2000"/>
            </a:pPr>
            <a:endParaRPr lang="en-US" b="1" i="0" u="none" strike="noStrike" cap="none" dirty="0">
              <a:solidFill>
                <a:srgbClr val="002060"/>
              </a:solidFill>
              <a:effectLst>
                <a:outerShdw blurRad="38100" dist="38100" dir="2700000" algn="tl">
                  <a:srgbClr val="000000">
                    <a:alpha val="43137"/>
                  </a:srgbClr>
                </a:outerShdw>
              </a:effectLst>
              <a:latin typeface="Times New Roman" panose="02020603050405020304" pitchFamily="18" charset="0"/>
              <a:ea typeface="EB Garamond"/>
              <a:cs typeface="Times New Roman" panose="02020603050405020304" pitchFamily="18" charset="0"/>
              <a:sym typeface="EB Garamond"/>
            </a:endParaRPr>
          </a:p>
          <a:p>
            <a:pPr lvl="0" algn="r">
              <a:buSzPts val="2000"/>
            </a:pPr>
            <a:r>
              <a:rPr lang="en-US" b="1" i="0" u="none" strike="noStrike" cap="none" dirty="0" smtClean="0">
                <a:solidFill>
                  <a:srgbClr val="002060"/>
                </a:solidFill>
                <a:latin typeface="Times New Roman" panose="02020603050405020304" pitchFamily="18" charset="0"/>
                <a:ea typeface="EB Garamond"/>
                <a:cs typeface="Times New Roman" panose="02020603050405020304" pitchFamily="18" charset="0"/>
                <a:sym typeface="EB Garamond"/>
              </a:rPr>
              <a:t>Presented By:</a:t>
            </a:r>
          </a:p>
          <a:p>
            <a:pPr lvl="0" algn="r">
              <a:buSzPts val="2000"/>
            </a:pPr>
            <a:endParaRPr lang="en-US" b="1" i="0" u="none" strike="noStrike" cap="none" dirty="0" smtClean="0">
              <a:solidFill>
                <a:srgbClr val="002060"/>
              </a:solidFill>
              <a:latin typeface="Times New Roman" panose="02020603050405020304" pitchFamily="18" charset="0"/>
              <a:ea typeface="EB Garamond"/>
              <a:cs typeface="Times New Roman" panose="02020603050405020304" pitchFamily="18" charset="0"/>
              <a:sym typeface="EB Garamond"/>
            </a:endParaRPr>
          </a:p>
          <a:p>
            <a:pPr lvl="0" algn="r">
              <a:buSzPts val="2000"/>
            </a:pPr>
            <a:r>
              <a:rPr lang="en-US" sz="1200" b="1" dirty="0" smtClean="0">
                <a:solidFill>
                  <a:srgbClr val="002060"/>
                </a:solidFill>
                <a:latin typeface="Times New Roman" panose="02020603050405020304" pitchFamily="18" charset="0"/>
                <a:ea typeface="EB Garamond"/>
                <a:cs typeface="Times New Roman" panose="02020603050405020304" pitchFamily="18" charset="0"/>
                <a:sym typeface="EB Garamond"/>
              </a:rPr>
              <a:t>Damaris Garrett, Director, Equity &amp; Compliance</a:t>
            </a:r>
          </a:p>
          <a:p>
            <a:pPr lvl="0" algn="r">
              <a:buSzPts val="2000"/>
            </a:pPr>
            <a:r>
              <a:rPr lang="en-US" sz="1200" b="1" i="0" u="none" strike="noStrike" cap="none" dirty="0" smtClean="0">
                <a:solidFill>
                  <a:srgbClr val="002060"/>
                </a:solidFill>
                <a:latin typeface="Times New Roman" panose="02020603050405020304" pitchFamily="18" charset="0"/>
                <a:ea typeface="EB Garamond"/>
                <a:cs typeface="Times New Roman" panose="02020603050405020304" pitchFamily="18" charset="0"/>
                <a:sym typeface="EB Garamond"/>
              </a:rPr>
              <a:t>Jacquelyn Johnson, Director, REAA</a:t>
            </a:r>
          </a:p>
          <a:p>
            <a:pPr lvl="0" algn="r">
              <a:buSzPts val="2000"/>
            </a:pPr>
            <a:r>
              <a:rPr lang="en-US" sz="1200" b="1" dirty="0" smtClean="0">
                <a:solidFill>
                  <a:srgbClr val="002060"/>
                </a:solidFill>
                <a:latin typeface="Times New Roman" panose="02020603050405020304" pitchFamily="18" charset="0"/>
                <a:ea typeface="EB Garamond"/>
                <a:cs typeface="Times New Roman" panose="02020603050405020304" pitchFamily="18" charset="0"/>
                <a:sym typeface="EB Garamond"/>
              </a:rPr>
              <a:t>Michael Tappler, Psychometrician, REAA</a:t>
            </a:r>
            <a:endParaRPr lang="en-US" sz="1200" b="1" i="0" u="none" strike="noStrike" cap="none" dirty="0" smtClean="0">
              <a:solidFill>
                <a:srgbClr val="002060"/>
              </a:solidFill>
              <a:latin typeface="Times New Roman" panose="02020603050405020304" pitchFamily="18" charset="0"/>
              <a:ea typeface="EB Garamond"/>
              <a:cs typeface="Times New Roman" panose="02020603050405020304" pitchFamily="18" charset="0"/>
              <a:sym typeface="EB Garamond"/>
            </a:endParaRPr>
          </a:p>
        </p:txBody>
      </p:sp>
      <p:pic>
        <p:nvPicPr>
          <p:cNvPr id="4" name="Picture 4" descr="Image may contain: 25 people"/>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834" y="1450914"/>
            <a:ext cx="3576120" cy="3458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p:nvPr/>
        </p:nvSpPr>
        <p:spPr>
          <a:xfrm>
            <a:off x="220717" y="1414523"/>
            <a:ext cx="8722725" cy="3504318"/>
          </a:xfrm>
          <a:prstGeom prst="rect">
            <a:avLst/>
          </a:prstGeom>
          <a:noFill/>
          <a:ln>
            <a:noFill/>
          </a:ln>
        </p:spPr>
        <p:txBody>
          <a:bodyPr spcFirstLastPara="1" wrap="square" lIns="91425" tIns="45700" rIns="91425" bIns="45700" anchor="t" anchorCtr="0">
            <a:noAutofit/>
          </a:bodyPr>
          <a:lstStyle/>
          <a:p>
            <a:pPr algn="ctr" fontAlgn="base">
              <a:lnSpc>
                <a:spcPct val="115000"/>
              </a:lnSpc>
            </a:pPr>
            <a:r>
              <a:rPr lang="en-US" sz="2000" dirty="0" smtClean="0">
                <a:solidFill>
                  <a:srgbClr val="002B8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Educational Equity or “equity in education” is the measure of fairness and inclusive opportunities in education. That is essentially </a:t>
            </a:r>
            <a:r>
              <a:rPr lang="en-US" sz="2000" dirty="0">
                <a:solidFill>
                  <a:srgbClr val="002B8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two dimensions of </a:t>
            </a:r>
            <a:r>
              <a:rPr lang="en-US" sz="2000" dirty="0" smtClean="0">
                <a:solidFill>
                  <a:srgbClr val="002B8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this framework:</a:t>
            </a:r>
            <a:endParaRPr lang="en-US" sz="800" dirty="0" smtClean="0">
              <a:solidFill>
                <a:srgbClr val="002B8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lnSpc>
                <a:spcPct val="115000"/>
              </a:lnSpc>
            </a:pPr>
            <a:endParaRPr lang="en-US" sz="8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228600" lvl="0" indent="-342900" fontAlgn="base">
              <a:lnSpc>
                <a:spcPct val="115000"/>
              </a:lnSpc>
              <a:buSzPts val="1000"/>
              <a:buFont typeface="Wingdings" panose="05000000000000000000" pitchFamily="2" charset="2"/>
              <a:buChar char="v"/>
              <a:tabLst>
                <a:tab pos="685800" algn="l"/>
              </a:tabLst>
            </a:pPr>
            <a:r>
              <a:rPr lang="en-US" sz="2000" b="1" u="sng" dirty="0">
                <a:solidFill>
                  <a:srgbClr val="002B82"/>
                </a:solidFill>
                <a:latin typeface="Times New Roman" panose="02020603050405020304" pitchFamily="18" charset="0"/>
                <a:ea typeface="Times New Roman" panose="02020603050405020304" pitchFamily="18" charset="0"/>
                <a:cs typeface="Times New Roman" panose="02020603050405020304" pitchFamily="18" charset="0"/>
              </a:rPr>
              <a:t>Fairness</a:t>
            </a:r>
            <a:r>
              <a:rPr lang="en-US" sz="2000" dirty="0">
                <a:solidFill>
                  <a:srgbClr val="002B82"/>
                </a:solidFill>
                <a:latin typeface="Times New Roman" panose="02020603050405020304" pitchFamily="18" charset="0"/>
                <a:ea typeface="Times New Roman" panose="02020603050405020304" pitchFamily="18" charset="0"/>
                <a:cs typeface="Times New Roman" panose="02020603050405020304" pitchFamily="18" charset="0"/>
              </a:rPr>
              <a:t>, which means ensuring that personal and social circumstances do not prevent students from academic achievement.</a:t>
            </a:r>
            <a:endParaRPr lang="en-US" sz="2000" dirty="0">
              <a:solidFill>
                <a:srgbClr val="002B82"/>
              </a:solidFill>
              <a:latin typeface="Times New Roman" panose="02020603050405020304" pitchFamily="18" charset="0"/>
              <a:ea typeface="Calibri" panose="020F0502020204030204" pitchFamily="34" charset="0"/>
              <a:cs typeface="Times New Roman" panose="02020603050405020304" pitchFamily="18" charset="0"/>
            </a:endParaRPr>
          </a:p>
          <a:p>
            <a:pPr marL="342900" marR="228600" lvl="0" indent="-342900" fontAlgn="base">
              <a:lnSpc>
                <a:spcPct val="115000"/>
              </a:lnSpc>
              <a:buSzPts val="1000"/>
              <a:buFont typeface="Wingdings" panose="05000000000000000000" pitchFamily="2" charset="2"/>
              <a:buChar char="v"/>
              <a:tabLst>
                <a:tab pos="685800" algn="l"/>
                <a:tab pos="971550" algn="l"/>
              </a:tabLst>
            </a:pPr>
            <a:r>
              <a:rPr lang="en-US" sz="2000" b="1" u="sng" dirty="0">
                <a:solidFill>
                  <a:srgbClr val="002B82"/>
                </a:solidFill>
                <a:latin typeface="Times New Roman" panose="02020603050405020304" pitchFamily="18" charset="0"/>
                <a:ea typeface="Times New Roman" panose="02020603050405020304" pitchFamily="18" charset="0"/>
                <a:cs typeface="Times New Roman" panose="02020603050405020304" pitchFamily="18" charset="0"/>
              </a:rPr>
              <a:t>Inclusion</a:t>
            </a:r>
            <a:r>
              <a:rPr lang="en-US" sz="2000" dirty="0">
                <a:solidFill>
                  <a:srgbClr val="002B82"/>
                </a:solidFill>
                <a:latin typeface="Times New Roman" panose="02020603050405020304" pitchFamily="18" charset="0"/>
                <a:ea typeface="Times New Roman" panose="02020603050405020304" pitchFamily="18" charset="0"/>
                <a:cs typeface="Times New Roman" panose="02020603050405020304" pitchFamily="18" charset="0"/>
              </a:rPr>
              <a:t>, which means ensuring a basic minimum standard of expectation for education of all students regardless of background, personal characteristics, socio-economic background or residence.</a:t>
            </a:r>
            <a:endParaRPr lang="en-US" sz="2000" dirty="0">
              <a:solidFill>
                <a:srgbClr val="002B82"/>
              </a:solidFill>
              <a:latin typeface="Times New Roman" panose="02020603050405020304" pitchFamily="18" charset="0"/>
              <a:ea typeface="Calibri" panose="020F0502020204030204" pitchFamily="34" charset="0"/>
              <a:cs typeface="Times New Roman" panose="02020603050405020304" pitchFamily="18" charset="0"/>
            </a:endParaRPr>
          </a:p>
          <a:p>
            <a:pPr marR="0" lvl="0" rtl="0">
              <a:lnSpc>
                <a:spcPct val="100000"/>
              </a:lnSpc>
              <a:spcBef>
                <a:spcPts val="0"/>
              </a:spcBef>
              <a:spcAft>
                <a:spcPts val="0"/>
              </a:spcAft>
              <a:buClr>
                <a:srgbClr val="000000"/>
              </a:buClr>
              <a:buSzPts val="2000"/>
            </a:pPr>
            <a:endParaRPr lang="en-US" sz="1600" b="1" dirty="0" smtClean="0">
              <a:solidFill>
                <a:srgbClr val="002B82"/>
              </a:solidFill>
              <a:latin typeface="Times New Roman" panose="02020603050405020304" pitchFamily="18" charset="0"/>
              <a:ea typeface="Times New Roman"/>
              <a:cs typeface="Times New Roman" panose="02020603050405020304" pitchFamily="18" charset="0"/>
              <a:sym typeface="Times New Roman"/>
            </a:endParaRPr>
          </a:p>
          <a:p>
            <a:pPr marL="342900" marR="0" lvl="0" indent="-342900" rtl="0">
              <a:lnSpc>
                <a:spcPct val="100000"/>
              </a:lnSpc>
              <a:spcBef>
                <a:spcPts val="0"/>
              </a:spcBef>
              <a:spcAft>
                <a:spcPts val="0"/>
              </a:spcAft>
              <a:buClr>
                <a:srgbClr val="000000"/>
              </a:buClr>
              <a:buSzPts val="2000"/>
              <a:buFont typeface="+mj-lt"/>
              <a:buAutoNum type="arabicPeriod" startAt="2"/>
            </a:pPr>
            <a:endParaRPr lang="en-US" sz="1600" b="1" dirty="0" smtClean="0">
              <a:solidFill>
                <a:srgbClr val="002B82"/>
              </a:solidFill>
              <a:latin typeface="Times New Roman" panose="02020603050405020304" pitchFamily="18" charset="0"/>
              <a:ea typeface="Times New Roman"/>
              <a:cs typeface="Times New Roman" panose="02020603050405020304" pitchFamily="18" charset="0"/>
              <a:sym typeface="Times New Roman"/>
            </a:endParaRPr>
          </a:p>
          <a:p>
            <a:pPr marL="342900" lvl="0" indent="-342900">
              <a:buSzPts val="2000"/>
              <a:buFont typeface="+mj-lt"/>
              <a:buAutoNum type="arabicPeriod" startAt="2"/>
            </a:pPr>
            <a:endParaRPr lang="en-US" sz="1600" b="1" dirty="0">
              <a:solidFill>
                <a:schemeClr val="dk2"/>
              </a:solidFill>
              <a:latin typeface="Century" panose="02040604050505020304" pitchFamily="18" charset="0"/>
              <a:ea typeface="Times New Roman"/>
              <a:cs typeface="Times New Roman"/>
              <a:sym typeface="Times New Roman"/>
            </a:endParaRPr>
          </a:p>
          <a:p>
            <a:pPr marR="0" lvl="0" rtl="0">
              <a:lnSpc>
                <a:spcPct val="100000"/>
              </a:lnSpc>
              <a:spcBef>
                <a:spcPts val="0"/>
              </a:spcBef>
              <a:spcAft>
                <a:spcPts val="0"/>
              </a:spcAft>
              <a:buClr>
                <a:srgbClr val="000000"/>
              </a:buClr>
              <a:buSzPts val="2000"/>
            </a:pPr>
            <a:endParaRPr lang="en-US" sz="1600" b="1" dirty="0" smtClean="0">
              <a:solidFill>
                <a:schemeClr val="dk2"/>
              </a:solidFill>
              <a:latin typeface="Century" panose="02040604050505020304" pitchFamily="18" charset="0"/>
              <a:ea typeface="Times New Roman"/>
              <a:cs typeface="Times New Roman"/>
              <a:sym typeface="Times New Roman"/>
            </a:endParaRPr>
          </a:p>
          <a:p>
            <a:pPr marR="0" lvl="0" rtl="0">
              <a:lnSpc>
                <a:spcPct val="100000"/>
              </a:lnSpc>
              <a:spcBef>
                <a:spcPts val="0"/>
              </a:spcBef>
              <a:spcAft>
                <a:spcPts val="0"/>
              </a:spcAft>
              <a:buClr>
                <a:srgbClr val="000000"/>
              </a:buClr>
              <a:buSzPts val="2000"/>
            </a:pPr>
            <a:endParaRPr lang="en-US" sz="1600" b="1" dirty="0" smtClean="0">
              <a:solidFill>
                <a:schemeClr val="dk2"/>
              </a:solidFill>
              <a:latin typeface="Century" panose="02040604050505020304" pitchFamily="18" charset="0"/>
              <a:ea typeface="Times New Roman"/>
              <a:cs typeface="Times New Roman"/>
              <a:sym typeface="Times New Roman"/>
            </a:endParaRPr>
          </a:p>
          <a:p>
            <a:pPr marL="342900" marR="0" lvl="0" indent="-342900" rtl="0">
              <a:lnSpc>
                <a:spcPct val="100000"/>
              </a:lnSpc>
              <a:spcBef>
                <a:spcPts val="0"/>
              </a:spcBef>
              <a:spcAft>
                <a:spcPts val="0"/>
              </a:spcAft>
              <a:buClr>
                <a:srgbClr val="000000"/>
              </a:buClr>
              <a:buSzPts val="2000"/>
              <a:buFont typeface="+mj-lt"/>
              <a:buAutoNum type="arabicPeriod"/>
            </a:pPr>
            <a:endParaRPr lang="en-US" sz="1600" b="1" dirty="0" smtClean="0">
              <a:solidFill>
                <a:schemeClr val="dk2"/>
              </a:solidFill>
              <a:latin typeface="Century" panose="02040604050505020304" pitchFamily="18" charset="0"/>
              <a:ea typeface="Times New Roman"/>
              <a:cs typeface="Times New Roman"/>
              <a:sym typeface="Times New Roman"/>
            </a:endParaRPr>
          </a:p>
          <a:p>
            <a:pPr marL="342900" marR="0" lvl="0" indent="-342900" rtl="0">
              <a:lnSpc>
                <a:spcPct val="100000"/>
              </a:lnSpc>
              <a:spcBef>
                <a:spcPts val="0"/>
              </a:spcBef>
              <a:spcAft>
                <a:spcPts val="0"/>
              </a:spcAft>
              <a:buClr>
                <a:srgbClr val="000000"/>
              </a:buClr>
              <a:buSzPts val="2000"/>
              <a:buFont typeface="+mj-lt"/>
              <a:buAutoNum type="arabicPeriod"/>
            </a:pPr>
            <a:endParaRPr b="1" i="0" u="none" strike="noStrike" cap="none" dirty="0">
              <a:solidFill>
                <a:schemeClr val="dk2"/>
              </a:solidFill>
              <a:latin typeface="Century" panose="02040604050505020304" pitchFamily="18" charset="0"/>
              <a:ea typeface="Times New Roman"/>
              <a:cs typeface="Times New Roman"/>
              <a:sym typeface="Times New Roman"/>
            </a:endParaRPr>
          </a:p>
        </p:txBody>
      </p:sp>
      <p:sp>
        <p:nvSpPr>
          <p:cNvPr id="3" name="Title 1">
            <a:extLst>
              <a:ext uri="{FF2B5EF4-FFF2-40B4-BE49-F238E27FC236}">
                <a16:creationId xmlns:a16="http://schemas.microsoft.com/office/drawing/2014/main" id="{F845AB00-1C5C-4EB0-B93F-C03AB7A9BC6F}"/>
              </a:ext>
            </a:extLst>
          </p:cNvPr>
          <p:cNvSpPr>
            <a:spLocks noGrp="1"/>
          </p:cNvSpPr>
          <p:nvPr>
            <p:ph type="title"/>
          </p:nvPr>
        </p:nvSpPr>
        <p:spPr>
          <a:xfrm>
            <a:off x="3310758" y="4238917"/>
            <a:ext cx="5460561" cy="679924"/>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b="100000"/>
            </a:path>
            <a:tileRect t="-100000" r="-100000"/>
          </a:gradFill>
        </p:spPr>
        <p:txBody>
          <a:bodyPr>
            <a:normAutofit/>
          </a:bodyPr>
          <a:lstStyle/>
          <a:p>
            <a:pPr algn="ctr"/>
            <a:r>
              <a:rPr lang="en-US" sz="1600" i="1" dirty="0" smtClean="0">
                <a:solidFill>
                  <a:srgbClr val="002B82"/>
                </a:solidFill>
                <a:latin typeface="Times New Roman" panose="02020603050405020304" pitchFamily="18" charset="0"/>
                <a:ea typeface="Times New Roman" panose="02020603050405020304" pitchFamily="18" charset="0"/>
                <a:cs typeface="Times New Roman" panose="02020603050405020304" pitchFamily="18" charset="0"/>
              </a:rPr>
              <a:t>Adopted from: The Organization </a:t>
            </a:r>
            <a:r>
              <a:rPr lang="en-US" sz="1600" i="1" dirty="0">
                <a:solidFill>
                  <a:srgbClr val="002B82"/>
                </a:solidFill>
                <a:latin typeface="Times New Roman" panose="02020603050405020304" pitchFamily="18" charset="0"/>
                <a:ea typeface="Times New Roman" panose="02020603050405020304" pitchFamily="18" charset="0"/>
                <a:cs typeface="Times New Roman" panose="02020603050405020304" pitchFamily="18" charset="0"/>
              </a:rPr>
              <a:t>for Economic Co-Operation and Development (OECOD)</a:t>
            </a:r>
            <a:endParaRPr lang="en-US" sz="1600" i="1" dirty="0">
              <a:solidFill>
                <a:srgbClr val="002B8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6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p:nvPr/>
        </p:nvSpPr>
        <p:spPr>
          <a:xfrm>
            <a:off x="0" y="1390650"/>
            <a:ext cx="9144000" cy="3805718"/>
          </a:xfrm>
          <a:prstGeom prst="rect">
            <a:avLst/>
          </a:prstGeom>
          <a:noFill/>
          <a:ln>
            <a:noFill/>
          </a:ln>
        </p:spPr>
        <p:txBody>
          <a:bodyPr spcFirstLastPara="1" wrap="square" lIns="91425" tIns="45700" rIns="91425" bIns="45700" anchor="t" anchorCtr="0">
            <a:noAutofit/>
          </a:bodyPr>
          <a:lstStyle/>
          <a:p>
            <a:pPr marR="0" lvl="0" rtl="0">
              <a:lnSpc>
                <a:spcPct val="100000"/>
              </a:lnSpc>
              <a:spcBef>
                <a:spcPts val="0"/>
              </a:spcBef>
              <a:spcAft>
                <a:spcPts val="0"/>
              </a:spcAft>
              <a:buClr>
                <a:srgbClr val="000000"/>
              </a:buClr>
              <a:buSzPts val="2000"/>
            </a:pPr>
            <a:endParaRPr b="1" i="0" u="none" strike="noStrike" cap="none" dirty="0">
              <a:solidFill>
                <a:schemeClr val="dk2"/>
              </a:solidFill>
              <a:latin typeface="Century" panose="02040604050505020304" pitchFamily="18" charset="0"/>
              <a:ea typeface="Times New Roman"/>
              <a:cs typeface="Times New Roman"/>
              <a:sym typeface="Times New Roman"/>
            </a:endParaRPr>
          </a:p>
        </p:txBody>
      </p:sp>
      <p:sp>
        <p:nvSpPr>
          <p:cNvPr id="3" name="Rectangle 2"/>
          <p:cNvSpPr>
            <a:spLocks noChangeArrowheads="1"/>
          </p:cNvSpPr>
          <p:nvPr/>
        </p:nvSpPr>
        <p:spPr bwMode="auto">
          <a:xfrm>
            <a:off x="3098800" y="115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itle 4">
            <a:extLst>
              <a:ext uri="{FF2B5EF4-FFF2-40B4-BE49-F238E27FC236}">
                <a16:creationId xmlns:a16="http://schemas.microsoft.com/office/drawing/2014/main" id="{79195BEB-A072-45D8-848D-E8CA744F9022}"/>
              </a:ext>
            </a:extLst>
          </p:cNvPr>
          <p:cNvSpPr>
            <a:spLocks noGrp="1"/>
          </p:cNvSpPr>
          <p:nvPr>
            <p:ph type="title"/>
          </p:nvPr>
        </p:nvSpPr>
        <p:spPr>
          <a:xfrm rot="600000" flipH="1">
            <a:off x="5057699" y="1766253"/>
            <a:ext cx="3318137" cy="2762205"/>
          </a:xfrm>
        </p:spPr>
        <p:txBody>
          <a:bodyPr>
            <a:noAutofit/>
          </a:bodyPr>
          <a:lstStyle/>
          <a:p>
            <a:r>
              <a:rPr lang="en-US" sz="4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Equality </a:t>
            </a:r>
            <a:br>
              <a:rPr lang="en-US" sz="4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vs. </a:t>
            </a:r>
            <a:br>
              <a:rPr lang="en-US" sz="4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Equity</a:t>
            </a:r>
            <a:endParaRPr lang="en-US" sz="4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Placeholder 5">
            <a:extLst>
              <a:ext uri="{FF2B5EF4-FFF2-40B4-BE49-F238E27FC236}">
                <a16:creationId xmlns:a16="http://schemas.microsoft.com/office/drawing/2014/main" id="{FE58025A-9737-434D-AE90-0CC9E7990286}"/>
              </a:ext>
            </a:extLst>
          </p:cNvPr>
          <p:cNvSpPr txBox="1">
            <a:spLocks/>
          </p:cNvSpPr>
          <p:nvPr/>
        </p:nvSpPr>
        <p:spPr>
          <a:xfrm>
            <a:off x="589869" y="1718215"/>
            <a:ext cx="4537302" cy="318283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smtClean="0">
                <a:solidFill>
                  <a:srgbClr val="002060"/>
                </a:solidFill>
                <a:latin typeface="Times New Roman" panose="02020603050405020304" pitchFamily="18" charset="0"/>
                <a:cs typeface="Times New Roman" panose="02020603050405020304" pitchFamily="18" charset="0"/>
              </a:rPr>
              <a:t>While </a:t>
            </a:r>
            <a:r>
              <a:rPr lang="en-US" sz="1800" b="1" u="sng" dirty="0" smtClean="0">
                <a:solidFill>
                  <a:srgbClr val="002060"/>
                </a:solidFill>
                <a:latin typeface="Times New Roman" panose="02020603050405020304" pitchFamily="18" charset="0"/>
                <a:cs typeface="Times New Roman" panose="02020603050405020304" pitchFamily="18" charset="0"/>
              </a:rPr>
              <a:t>equality</a:t>
            </a:r>
            <a:r>
              <a:rPr lang="en-US" sz="1800" b="1" dirty="0" smtClean="0">
                <a:solidFill>
                  <a:srgbClr val="002060"/>
                </a:solidFill>
                <a:latin typeface="Times New Roman" panose="02020603050405020304" pitchFamily="18" charset="0"/>
                <a:cs typeface="Times New Roman" panose="02020603050405020304" pitchFamily="18" charset="0"/>
              </a:rPr>
              <a:t> means treating every student the same, </a:t>
            </a:r>
            <a:r>
              <a:rPr lang="en-US" sz="1800" b="1" u="sng" dirty="0" smtClean="0">
                <a:solidFill>
                  <a:srgbClr val="002060"/>
                </a:solidFill>
                <a:latin typeface="Times New Roman" panose="02020603050405020304" pitchFamily="18" charset="0"/>
                <a:cs typeface="Times New Roman" panose="02020603050405020304" pitchFamily="18" charset="0"/>
              </a:rPr>
              <a:t>equity</a:t>
            </a:r>
            <a:r>
              <a:rPr lang="en-US" sz="1800" b="1" dirty="0" smtClean="0">
                <a:solidFill>
                  <a:srgbClr val="002060"/>
                </a:solidFill>
                <a:latin typeface="Times New Roman" panose="02020603050405020304" pitchFamily="18" charset="0"/>
                <a:cs typeface="Times New Roman" panose="02020603050405020304" pitchFamily="18" charset="0"/>
              </a:rPr>
              <a:t> requires </a:t>
            </a:r>
            <a:r>
              <a:rPr lang="en-US" sz="1800" b="1" dirty="0">
                <a:solidFill>
                  <a:srgbClr val="002060"/>
                </a:solidFill>
                <a:latin typeface="Times New Roman" panose="02020603050405020304" pitchFamily="18" charset="0"/>
                <a:cs typeface="Times New Roman" panose="02020603050405020304" pitchFamily="18" charset="0"/>
              </a:rPr>
              <a:t>putting systems in place to ensure that every child has an equal chance for success. </a:t>
            </a:r>
            <a:endParaRPr lang="en-US" sz="1800" b="1" dirty="0" smtClean="0">
              <a:solidFill>
                <a:srgbClr val="002060"/>
              </a:solidFill>
              <a:latin typeface="Times New Roman" panose="02020603050405020304" pitchFamily="18" charset="0"/>
              <a:cs typeface="Times New Roman" panose="02020603050405020304" pitchFamily="18" charset="0"/>
            </a:endParaRPr>
          </a:p>
          <a:p>
            <a:endParaRPr lang="en-US" sz="1800" b="1" dirty="0">
              <a:solidFill>
                <a:srgbClr val="002060"/>
              </a:solidFill>
              <a:latin typeface="Times New Roman" panose="02020603050405020304" pitchFamily="18" charset="0"/>
              <a:cs typeface="Times New Roman" panose="02020603050405020304" pitchFamily="18" charset="0"/>
            </a:endParaRPr>
          </a:p>
          <a:p>
            <a:r>
              <a:rPr lang="en-US" sz="1800" b="1" dirty="0" smtClean="0">
                <a:solidFill>
                  <a:srgbClr val="002060"/>
                </a:solidFill>
                <a:latin typeface="Times New Roman" panose="02020603050405020304" pitchFamily="18" charset="0"/>
                <a:cs typeface="Times New Roman" panose="02020603050405020304" pitchFamily="18" charset="0"/>
              </a:rPr>
              <a:t>This means understanding </a:t>
            </a:r>
            <a:r>
              <a:rPr lang="en-US" sz="1800" b="1" dirty="0">
                <a:solidFill>
                  <a:srgbClr val="002060"/>
                </a:solidFill>
                <a:latin typeface="Times New Roman" panose="02020603050405020304" pitchFamily="18" charset="0"/>
                <a:cs typeface="Times New Roman" panose="02020603050405020304" pitchFamily="18" charset="0"/>
              </a:rPr>
              <a:t>the unique challenges and barriers faced by individual </a:t>
            </a:r>
            <a:r>
              <a:rPr lang="en-US" sz="1800" b="1" dirty="0" smtClean="0">
                <a:solidFill>
                  <a:srgbClr val="002060"/>
                </a:solidFill>
                <a:latin typeface="Times New Roman" panose="02020603050405020304" pitchFamily="18" charset="0"/>
                <a:cs typeface="Times New Roman" panose="02020603050405020304" pitchFamily="18" charset="0"/>
              </a:rPr>
              <a:t>students, </a:t>
            </a:r>
            <a:r>
              <a:rPr lang="en-US" sz="1800" b="1" dirty="0">
                <a:solidFill>
                  <a:srgbClr val="002060"/>
                </a:solidFill>
                <a:latin typeface="Times New Roman" panose="02020603050405020304" pitchFamily="18" charset="0"/>
                <a:cs typeface="Times New Roman" panose="02020603050405020304" pitchFamily="18" charset="0"/>
              </a:rPr>
              <a:t>or by populations of </a:t>
            </a:r>
            <a:r>
              <a:rPr lang="en-US" sz="1800" b="1" dirty="0" smtClean="0">
                <a:solidFill>
                  <a:srgbClr val="002060"/>
                </a:solidFill>
                <a:latin typeface="Times New Roman" panose="02020603050405020304" pitchFamily="18" charset="0"/>
                <a:cs typeface="Times New Roman" panose="02020603050405020304" pitchFamily="18" charset="0"/>
              </a:rPr>
              <a:t>students, </a:t>
            </a:r>
            <a:r>
              <a:rPr lang="en-US" sz="1800" b="1" dirty="0">
                <a:solidFill>
                  <a:srgbClr val="002060"/>
                </a:solidFill>
                <a:latin typeface="Times New Roman" panose="02020603050405020304" pitchFamily="18" charset="0"/>
                <a:cs typeface="Times New Roman" panose="02020603050405020304" pitchFamily="18" charset="0"/>
              </a:rPr>
              <a:t>and providing additional supports to help them overcome </a:t>
            </a:r>
            <a:r>
              <a:rPr lang="en-US" sz="1800" b="1" dirty="0" smtClean="0">
                <a:solidFill>
                  <a:srgbClr val="002060"/>
                </a:solidFill>
                <a:latin typeface="Times New Roman" panose="02020603050405020304" pitchFamily="18" charset="0"/>
                <a:cs typeface="Times New Roman" panose="02020603050405020304" pitchFamily="18" charset="0"/>
              </a:rPr>
              <a:t>them.</a:t>
            </a:r>
            <a:endParaRPr lang="en-US" sz="1800" b="1" i="1" dirty="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1" presetClass="entr" presetSubtype="0" fill="hold" grpId="1" nodeType="afterEffect">
                                  <p:stCondLst>
                                    <p:cond delay="0"/>
                                  </p:stCondLst>
                                  <p:childTnLst>
                                    <p:set>
                                      <p:cBhvr>
                                        <p:cTn id="10"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3" name="Rectangle 2"/>
          <p:cNvSpPr>
            <a:spLocks noChangeArrowheads="1"/>
          </p:cNvSpPr>
          <p:nvPr/>
        </p:nvSpPr>
        <p:spPr bwMode="auto">
          <a:xfrm>
            <a:off x="3098800" y="115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2" descr="http://www.gastandardsequity.com/wp-content/uploads/2015/07/equality-vs-equity-graphic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71" y="1473395"/>
            <a:ext cx="8382000" cy="3163920"/>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7">
            <a:extLst>
              <a:ext uri="{FF2B5EF4-FFF2-40B4-BE49-F238E27FC236}">
                <a16:creationId xmlns:a16="http://schemas.microsoft.com/office/drawing/2014/main" id="{0616C4DF-BD76-4DFD-9788-A65985F05CA6}"/>
              </a:ext>
            </a:extLst>
          </p:cNvPr>
          <p:cNvSpPr>
            <a:spLocks noGrp="1"/>
          </p:cNvSpPr>
          <p:nvPr>
            <p:ph type="ftr" sz="quarter" idx="11"/>
          </p:nvPr>
        </p:nvSpPr>
        <p:spPr>
          <a:xfrm>
            <a:off x="402771" y="4735028"/>
            <a:ext cx="8382000" cy="446314"/>
          </a:xfrm>
        </p:spPr>
        <p:txBody>
          <a:bodyPr/>
          <a:lstStyle/>
          <a:p>
            <a:r>
              <a:rPr lang="en-US" sz="1400" b="1" i="1" dirty="0">
                <a:solidFill>
                  <a:srgbClr val="002060"/>
                </a:solidFill>
                <a:latin typeface="Times New Roman" panose="02020603050405020304" pitchFamily="18" charset="0"/>
                <a:cs typeface="Times New Roman" panose="02020603050405020304" pitchFamily="18" charset="0"/>
              </a:rPr>
              <a:t>Artwork by </a:t>
            </a:r>
            <a:r>
              <a:rPr lang="en-US" sz="1400" b="1" i="1" dirty="0" smtClean="0">
                <a:solidFill>
                  <a:srgbClr val="002060"/>
                </a:solidFill>
                <a:latin typeface="Times New Roman" panose="02020603050405020304" pitchFamily="18" charset="0"/>
                <a:cs typeface="Times New Roman" panose="02020603050405020304" pitchFamily="18" charset="0"/>
              </a:rPr>
              <a:t>Georgia Education Equity Coalition:</a:t>
            </a:r>
            <a:r>
              <a:rPr lang="en-US" sz="1400" b="1" i="1" dirty="0">
                <a:solidFill>
                  <a:srgbClr val="002060"/>
                </a:solidFill>
                <a:latin typeface="Times New Roman" panose="02020603050405020304" pitchFamily="18" charset="0"/>
                <a:cs typeface="Times New Roman" panose="02020603050405020304" pitchFamily="18" charset="0"/>
              </a:rPr>
              <a:t> </a:t>
            </a:r>
            <a:r>
              <a:rPr lang="en-US" sz="1400" b="1" dirty="0" smtClean="0">
                <a:solidFill>
                  <a:srgbClr val="002060"/>
                </a:solidFill>
                <a:latin typeface="Times New Roman" panose="02020603050405020304" pitchFamily="18" charset="0"/>
                <a:cs typeface="Times New Roman" panose="02020603050405020304" pitchFamily="18" charset="0"/>
              </a:rPr>
              <a:t>http</a:t>
            </a:r>
            <a:r>
              <a:rPr lang="en-US" sz="1400" b="1" dirty="0">
                <a:solidFill>
                  <a:srgbClr val="002060"/>
                </a:solidFill>
                <a:latin typeface="Times New Roman" panose="02020603050405020304" pitchFamily="18" charset="0"/>
                <a:cs typeface="Times New Roman" panose="02020603050405020304" pitchFamily="18" charset="0"/>
              </a:rPr>
              <a:t>://</a:t>
            </a:r>
            <a:r>
              <a:rPr lang="en-US" sz="1400" b="1" dirty="0" smtClean="0">
                <a:solidFill>
                  <a:srgbClr val="002060"/>
                </a:solidFill>
                <a:latin typeface="Times New Roman" panose="02020603050405020304" pitchFamily="18" charset="0"/>
                <a:cs typeface="Times New Roman" panose="02020603050405020304" pitchFamily="18" charset="0"/>
              </a:rPr>
              <a:t>www.gastandardsequity.com</a:t>
            </a:r>
            <a:endParaRPr lang="en-US" sz="1400" b="1" dirty="0">
              <a:solidFill>
                <a:srgbClr val="00206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737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3" name="Text Placeholder 3">
            <a:extLst>
              <a:ext uri="{FF2B5EF4-FFF2-40B4-BE49-F238E27FC236}">
                <a16:creationId xmlns:a16="http://schemas.microsoft.com/office/drawing/2014/main" id="{1C507F06-C190-4897-A2E9-0AA8E6684053}"/>
              </a:ext>
            </a:extLst>
          </p:cNvPr>
          <p:cNvSpPr>
            <a:spLocks noGrp="1"/>
          </p:cNvSpPr>
          <p:nvPr>
            <p:ph type="body" idx="4294967295"/>
          </p:nvPr>
        </p:nvSpPr>
        <p:spPr>
          <a:xfrm>
            <a:off x="798786" y="2722178"/>
            <a:ext cx="8008883" cy="2291255"/>
          </a:xfrm>
          <a:prstGeom prst="rect">
            <a:avLst/>
          </a:prstGeom>
        </p:spPr>
        <p:txBody>
          <a:bodyPr>
            <a:noAutofit/>
          </a:bodyPr>
          <a:lstStyle/>
          <a:p>
            <a:pPr marL="285750" indent="-285750" fontAlgn="base">
              <a:buFont typeface="Wingdings" panose="05000000000000000000" pitchFamily="2" charset="2"/>
              <a:buChar char="q"/>
            </a:pPr>
            <a:r>
              <a:rPr lang="en-US" sz="1400" dirty="0">
                <a:solidFill>
                  <a:srgbClr val="002060"/>
                </a:solidFill>
                <a:latin typeface="Times New Roman" panose="02020603050405020304" pitchFamily="18" charset="0"/>
                <a:cs typeface="Times New Roman" panose="02020603050405020304" pitchFamily="18" charset="0"/>
              </a:rPr>
              <a:t>… </a:t>
            </a:r>
            <a:r>
              <a:rPr lang="en-US" sz="1400" dirty="0" smtClean="0">
                <a:solidFill>
                  <a:srgbClr val="002060"/>
                </a:solidFill>
                <a:latin typeface="Times New Roman" panose="02020603050405020304" pitchFamily="18" charset="0"/>
                <a:cs typeface="Times New Roman" panose="02020603050405020304" pitchFamily="18" charset="0"/>
              </a:rPr>
              <a:t>developed </a:t>
            </a:r>
            <a:r>
              <a:rPr lang="en-US" sz="1400" dirty="0">
                <a:solidFill>
                  <a:srgbClr val="002060"/>
                </a:solidFill>
                <a:latin typeface="Times New Roman" panose="02020603050405020304" pitchFamily="18" charset="0"/>
                <a:cs typeface="Times New Roman" panose="02020603050405020304" pitchFamily="18" charset="0"/>
              </a:rPr>
              <a:t>a comprehensive </a:t>
            </a:r>
            <a:r>
              <a:rPr lang="en-US" sz="1400" dirty="0">
                <a:solidFill>
                  <a:srgbClr val="002060"/>
                </a:solidFill>
                <a:latin typeface="Times New Roman" panose="02020603050405020304" pitchFamily="18" charset="0"/>
                <a:cs typeface="Times New Roman" panose="02020603050405020304" pitchFamily="18" charset="0"/>
                <a:hlinkClick r:id="rId4" action="ppaction://hlinkfile"/>
              </a:rPr>
              <a:t>equity policy</a:t>
            </a:r>
            <a:r>
              <a:rPr lang="en-US" sz="1400" dirty="0">
                <a:solidFill>
                  <a:srgbClr val="002060"/>
                </a:solidFill>
                <a:latin typeface="Times New Roman" panose="02020603050405020304" pitchFamily="18" charset="0"/>
                <a:cs typeface="Times New Roman" panose="02020603050405020304" pitchFamily="18" charset="0"/>
              </a:rPr>
              <a:t> that highlights </a:t>
            </a:r>
            <a:r>
              <a:rPr lang="en-US" sz="1400" dirty="0" smtClean="0">
                <a:solidFill>
                  <a:srgbClr val="002060"/>
                </a:solidFill>
                <a:latin typeface="Times New Roman" panose="02020603050405020304" pitchFamily="18" charset="0"/>
                <a:cs typeface="Times New Roman" panose="02020603050405020304" pitchFamily="18" charset="0"/>
              </a:rPr>
              <a:t>our </a:t>
            </a:r>
            <a:r>
              <a:rPr lang="en-US" sz="1400" dirty="0">
                <a:solidFill>
                  <a:srgbClr val="002060"/>
                </a:solidFill>
                <a:latin typeface="Times New Roman" panose="02020603050405020304" pitchFamily="18" charset="0"/>
                <a:cs typeface="Times New Roman" panose="02020603050405020304" pitchFamily="18" charset="0"/>
              </a:rPr>
              <a:t>belief statements </a:t>
            </a:r>
            <a:r>
              <a:rPr lang="en-US" sz="1400" dirty="0" smtClean="0">
                <a:solidFill>
                  <a:srgbClr val="002060"/>
                </a:solidFill>
                <a:latin typeface="Times New Roman" panose="02020603050405020304" pitchFamily="18" charset="0"/>
                <a:cs typeface="Times New Roman" panose="02020603050405020304" pitchFamily="18" charset="0"/>
              </a:rPr>
              <a:t>about the District’s </a:t>
            </a:r>
            <a:r>
              <a:rPr lang="en-US" sz="1400" dirty="0">
                <a:solidFill>
                  <a:srgbClr val="002060"/>
                </a:solidFill>
                <a:latin typeface="Times New Roman" panose="02020603050405020304" pitchFamily="18" charset="0"/>
                <a:cs typeface="Times New Roman" panose="02020603050405020304" pitchFamily="18" charset="0"/>
              </a:rPr>
              <a:t>goals and efforts in support of excellence and equity in our educational practices</a:t>
            </a:r>
          </a:p>
          <a:p>
            <a:pPr marL="285750" indent="-285750" fontAlgn="base">
              <a:buFont typeface="Wingdings" panose="05000000000000000000" pitchFamily="2" charset="2"/>
              <a:buChar char="q"/>
            </a:pPr>
            <a:r>
              <a:rPr lang="en-US" sz="1400" dirty="0">
                <a:solidFill>
                  <a:srgbClr val="002060"/>
                </a:solidFill>
                <a:latin typeface="Times New Roman" panose="02020603050405020304" pitchFamily="18" charset="0"/>
                <a:cs typeface="Times New Roman" panose="02020603050405020304" pitchFamily="18" charset="0"/>
              </a:rPr>
              <a:t>… </a:t>
            </a:r>
            <a:r>
              <a:rPr lang="en-US" sz="1400" dirty="0" smtClean="0">
                <a:solidFill>
                  <a:srgbClr val="002060"/>
                </a:solidFill>
                <a:latin typeface="Times New Roman" panose="02020603050405020304" pitchFamily="18" charset="0"/>
                <a:cs typeface="Times New Roman" panose="02020603050405020304" pitchFamily="18" charset="0"/>
              </a:rPr>
              <a:t>created </a:t>
            </a:r>
            <a:r>
              <a:rPr lang="en-US" sz="1400" dirty="0">
                <a:solidFill>
                  <a:srgbClr val="002060"/>
                </a:solidFill>
                <a:latin typeface="Times New Roman" panose="02020603050405020304" pitchFamily="18" charset="0"/>
                <a:cs typeface="Times New Roman" panose="02020603050405020304" pitchFamily="18" charset="0"/>
              </a:rPr>
              <a:t>an </a:t>
            </a:r>
            <a:r>
              <a:rPr lang="en-US" sz="1400" dirty="0">
                <a:solidFill>
                  <a:srgbClr val="002060"/>
                </a:solidFill>
                <a:latin typeface="Times New Roman" panose="02020603050405020304" pitchFamily="18" charset="0"/>
                <a:cs typeface="Times New Roman" panose="02020603050405020304" pitchFamily="18" charset="0"/>
                <a:hlinkClick r:id="rId5" action="ppaction://hlinkfile"/>
              </a:rPr>
              <a:t>Equity Committee </a:t>
            </a:r>
            <a:r>
              <a:rPr lang="en-US" sz="1400" dirty="0">
                <a:solidFill>
                  <a:srgbClr val="002060"/>
                </a:solidFill>
                <a:latin typeface="Times New Roman" panose="02020603050405020304" pitchFamily="18" charset="0"/>
                <a:cs typeface="Times New Roman" panose="02020603050405020304" pitchFamily="18" charset="0"/>
              </a:rPr>
              <a:t>that will be comprised of a cross-representative group of staff from across the District and community members to </a:t>
            </a:r>
            <a:r>
              <a:rPr lang="en-US" sz="1400" dirty="0" smtClean="0">
                <a:solidFill>
                  <a:srgbClr val="002060"/>
                </a:solidFill>
                <a:latin typeface="Times New Roman" panose="02020603050405020304" pitchFamily="18" charset="0"/>
                <a:cs typeface="Times New Roman" panose="02020603050405020304" pitchFamily="18" charset="0"/>
              </a:rPr>
              <a:t>take </a:t>
            </a:r>
            <a:r>
              <a:rPr lang="en-US" sz="1400" dirty="0">
                <a:solidFill>
                  <a:srgbClr val="002060"/>
                </a:solidFill>
                <a:latin typeface="Times New Roman" panose="02020603050405020304" pitchFamily="18" charset="0"/>
                <a:cs typeface="Times New Roman" panose="02020603050405020304" pitchFamily="18" charset="0"/>
              </a:rPr>
              <a:t>a deep dive into our educational practices</a:t>
            </a:r>
          </a:p>
          <a:p>
            <a:pPr marL="285750" indent="-285750" fontAlgn="base">
              <a:buFont typeface="Wingdings" panose="05000000000000000000" pitchFamily="2" charset="2"/>
              <a:buChar char="q"/>
            </a:pPr>
            <a:r>
              <a:rPr lang="en-US" sz="1400" dirty="0">
                <a:solidFill>
                  <a:srgbClr val="002060"/>
                </a:solidFill>
                <a:latin typeface="Times New Roman" panose="02020603050405020304" pitchFamily="18" charset="0"/>
                <a:cs typeface="Times New Roman" panose="02020603050405020304" pitchFamily="18" charset="0"/>
              </a:rPr>
              <a:t>… </a:t>
            </a:r>
            <a:r>
              <a:rPr lang="en-US" sz="1400" dirty="0" smtClean="0">
                <a:solidFill>
                  <a:srgbClr val="002060"/>
                </a:solidFill>
                <a:latin typeface="Times New Roman" panose="02020603050405020304" pitchFamily="18" charset="0"/>
                <a:cs typeface="Times New Roman" panose="02020603050405020304" pitchFamily="18" charset="0"/>
              </a:rPr>
              <a:t>initiated </a:t>
            </a:r>
            <a:r>
              <a:rPr lang="en-US" sz="1400" dirty="0">
                <a:solidFill>
                  <a:srgbClr val="002060"/>
                </a:solidFill>
                <a:latin typeface="Times New Roman" panose="02020603050405020304" pitchFamily="18" charset="0"/>
                <a:cs typeface="Times New Roman" panose="02020603050405020304" pitchFamily="18" charset="0"/>
              </a:rPr>
              <a:t>a project that will entail a two-phased approach for comprehensiveness towards this work. The </a:t>
            </a:r>
            <a:r>
              <a:rPr lang="en-US" sz="1400" i="1" dirty="0">
                <a:solidFill>
                  <a:srgbClr val="002060"/>
                </a:solidFill>
                <a:latin typeface="Times New Roman" panose="02020603050405020304" pitchFamily="18" charset="0"/>
                <a:cs typeface="Times New Roman" panose="02020603050405020304" pitchFamily="18" charset="0"/>
              </a:rPr>
              <a:t>first phase </a:t>
            </a:r>
            <a:r>
              <a:rPr lang="en-US" sz="1400" dirty="0">
                <a:solidFill>
                  <a:srgbClr val="002060"/>
                </a:solidFill>
                <a:latin typeface="Times New Roman" panose="02020603050405020304" pitchFamily="18" charset="0"/>
                <a:cs typeface="Times New Roman" panose="02020603050405020304" pitchFamily="18" charset="0"/>
              </a:rPr>
              <a:t>will be an </a:t>
            </a:r>
            <a:r>
              <a:rPr lang="en-US" sz="1400" dirty="0">
                <a:solidFill>
                  <a:srgbClr val="002060"/>
                </a:solidFill>
                <a:latin typeface="Times New Roman" panose="02020603050405020304" pitchFamily="18" charset="0"/>
                <a:cs typeface="Times New Roman" panose="02020603050405020304" pitchFamily="18" charset="0"/>
                <a:hlinkClick r:id="rId6" action="ppaction://hlinkfile"/>
              </a:rPr>
              <a:t>internal review and analysis of our data </a:t>
            </a:r>
            <a:r>
              <a:rPr lang="en-US" sz="1400" dirty="0">
                <a:solidFill>
                  <a:srgbClr val="002060"/>
                </a:solidFill>
                <a:latin typeface="Times New Roman" panose="02020603050405020304" pitchFamily="18" charset="0"/>
                <a:cs typeface="Times New Roman" panose="02020603050405020304" pitchFamily="18" charset="0"/>
              </a:rPr>
              <a:t>to identify areas where there are opportunities to address systemic practices. The </a:t>
            </a:r>
            <a:r>
              <a:rPr lang="en-US" sz="1400" i="1" dirty="0">
                <a:solidFill>
                  <a:srgbClr val="002060"/>
                </a:solidFill>
                <a:latin typeface="Times New Roman" panose="02020603050405020304" pitchFamily="18" charset="0"/>
                <a:cs typeface="Times New Roman" panose="02020603050405020304" pitchFamily="18" charset="0"/>
              </a:rPr>
              <a:t>second phase</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smtClean="0">
                <a:solidFill>
                  <a:srgbClr val="002060"/>
                </a:solidFill>
                <a:latin typeface="Times New Roman" panose="02020603050405020304" pitchFamily="18" charset="0"/>
                <a:cs typeface="Times New Roman" panose="02020603050405020304" pitchFamily="18" charset="0"/>
              </a:rPr>
              <a:t>if desired </a:t>
            </a:r>
            <a:r>
              <a:rPr lang="en-US" sz="1400" dirty="0">
                <a:solidFill>
                  <a:srgbClr val="002060"/>
                </a:solidFill>
                <a:latin typeface="Times New Roman" panose="02020603050405020304" pitchFamily="18" charset="0"/>
                <a:cs typeface="Times New Roman" panose="02020603050405020304" pitchFamily="18" charset="0"/>
              </a:rPr>
              <a:t>after the internal review, is to commission </a:t>
            </a:r>
            <a:r>
              <a:rPr lang="en-US" sz="1400" u="sng" dirty="0">
                <a:solidFill>
                  <a:srgbClr val="4198DF"/>
                </a:solidFill>
                <a:latin typeface="Times New Roman" panose="02020603050405020304" pitchFamily="18" charset="0"/>
                <a:cs typeface="Times New Roman" panose="02020603050405020304" pitchFamily="18" charset="0"/>
              </a:rPr>
              <a:t>an external, third-party equity study</a:t>
            </a:r>
            <a:r>
              <a:rPr lang="en-US" sz="1400" dirty="0">
                <a:solidFill>
                  <a:srgbClr val="002060"/>
                </a:solidFill>
                <a:latin typeface="Times New Roman" panose="02020603050405020304" pitchFamily="18" charset="0"/>
                <a:cs typeface="Times New Roman" panose="02020603050405020304" pitchFamily="18" charset="0"/>
              </a:rPr>
              <a:t>. </a:t>
            </a:r>
            <a:endParaRPr lang="en-US"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F845AB00-1C5C-4EB0-B93F-C03AB7A9BC6F}"/>
              </a:ext>
            </a:extLst>
          </p:cNvPr>
          <p:cNvSpPr>
            <a:spLocks noGrp="1"/>
          </p:cNvSpPr>
          <p:nvPr>
            <p:ph type="title"/>
          </p:nvPr>
        </p:nvSpPr>
        <p:spPr>
          <a:xfrm>
            <a:off x="311556" y="1480172"/>
            <a:ext cx="8496113" cy="678611"/>
          </a:xfrm>
          <a:solidFill>
            <a:srgbClr val="7FACED"/>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40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WHAT ARE </a:t>
            </a:r>
            <a:r>
              <a:rPr lang="en-US" sz="4000"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WE</a:t>
            </a:r>
            <a:r>
              <a:rPr lang="en-US" sz="4000"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DOING IN CCPS?</a:t>
            </a:r>
            <a:endParaRPr lang="en-US" sz="4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07977" y="2158783"/>
            <a:ext cx="2661347" cy="646331"/>
          </a:xfrm>
          <a:prstGeom prst="rect">
            <a:avLst/>
          </a:prstGeom>
          <a:noFill/>
        </p:spPr>
        <p:txBody>
          <a:bodyPr wrap="square" rtlCol="0">
            <a:spAutoFit/>
          </a:bodyPr>
          <a:lstStyle/>
          <a:p>
            <a:r>
              <a:rPr lang="en-US" sz="3600" b="1" dirty="0" smtClean="0">
                <a:solidFill>
                  <a:schemeClr val="tx2"/>
                </a:solidFill>
                <a:effectLst>
                  <a:outerShdw blurRad="38100" dist="38100" dir="2700000" algn="tl">
                    <a:srgbClr val="000000">
                      <a:alpha val="43137"/>
                    </a:srgbClr>
                  </a:outerShdw>
                </a:effectLst>
              </a:rPr>
              <a:t>WE HAVE:</a:t>
            </a:r>
            <a:endParaRPr lang="en-US" sz="3600" dirty="0"/>
          </a:p>
        </p:txBody>
      </p:sp>
    </p:spTree>
    <p:extLst>
      <p:ext uri="{BB962C8B-B14F-4D97-AF65-F5344CB8AC3E}">
        <p14:creationId xmlns:p14="http://schemas.microsoft.com/office/powerpoint/2010/main" val="256989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3" name="Text Placeholder 3">
            <a:extLst>
              <a:ext uri="{FF2B5EF4-FFF2-40B4-BE49-F238E27FC236}">
                <a16:creationId xmlns:a16="http://schemas.microsoft.com/office/drawing/2014/main" id="{1C507F06-C190-4897-A2E9-0AA8E6684053}"/>
              </a:ext>
            </a:extLst>
          </p:cNvPr>
          <p:cNvSpPr>
            <a:spLocks noGrp="1"/>
          </p:cNvSpPr>
          <p:nvPr>
            <p:ph type="body" idx="4294967295"/>
          </p:nvPr>
        </p:nvSpPr>
        <p:spPr>
          <a:xfrm>
            <a:off x="280024" y="1294978"/>
            <a:ext cx="8643257" cy="4457483"/>
          </a:xfrm>
          <a:prstGeom prst="rect">
            <a:avLst/>
          </a:prstGeom>
        </p:spPr>
        <p:txBody>
          <a:bodyPr>
            <a:noAutofit/>
          </a:bodyPr>
          <a:lstStyle/>
          <a:p>
            <a:pPr marL="285750" lvl="1" indent="-285750" fontAlgn="base">
              <a:buFont typeface="Wingdings" panose="05000000000000000000" pitchFamily="2" charset="2"/>
              <a:buChar char="Ø"/>
            </a:pPr>
            <a:r>
              <a:rPr lang="en-US" sz="1600" b="1" i="1" dirty="0" smtClean="0">
                <a:solidFill>
                  <a:srgbClr val="002060"/>
                </a:solidFill>
                <a:latin typeface="Times New Roman" panose="02020603050405020304" pitchFamily="18" charset="0"/>
                <a:cs typeface="Times New Roman" panose="02020603050405020304" pitchFamily="18" charset="0"/>
              </a:rPr>
              <a:t>Programmatic equity</a:t>
            </a:r>
            <a:r>
              <a:rPr lang="en-US" sz="1600" dirty="0" smtClean="0">
                <a:solidFill>
                  <a:srgbClr val="002060"/>
                </a:solidFill>
                <a:latin typeface="Times New Roman" panose="02020603050405020304" pitchFamily="18" charset="0"/>
                <a:cs typeface="Times New Roman" panose="02020603050405020304" pitchFamily="18" charset="0"/>
              </a:rPr>
              <a:t> - Do all students have access to high-quality content that fits their educational needs? What support is provided for students who need extra help to achieve academic goals? Do all students have highly qualified teachers who are well prepared to meet their needs?  </a:t>
            </a:r>
          </a:p>
          <a:p>
            <a:pPr marL="285750" lvl="1" indent="-285750">
              <a:buFont typeface="Wingdings" panose="05000000000000000000" pitchFamily="2" charset="2"/>
              <a:buChar char="Ø"/>
            </a:pPr>
            <a:r>
              <a:rPr lang="en-US" sz="1600" b="1" i="1" dirty="0" smtClean="0">
                <a:solidFill>
                  <a:srgbClr val="002060"/>
                </a:solidFill>
                <a:latin typeface="Times New Roman" panose="02020603050405020304" pitchFamily="18" charset="0"/>
                <a:cs typeface="Times New Roman" panose="02020603050405020304" pitchFamily="18" charset="0"/>
              </a:rPr>
              <a:t>Resource </a:t>
            </a:r>
            <a:r>
              <a:rPr lang="en-US" sz="1600" b="1" i="1" dirty="0">
                <a:solidFill>
                  <a:srgbClr val="002060"/>
                </a:solidFill>
                <a:latin typeface="Times New Roman" panose="02020603050405020304" pitchFamily="18" charset="0"/>
                <a:cs typeface="Times New Roman" panose="02020603050405020304" pitchFamily="18" charset="0"/>
              </a:rPr>
              <a:t>equity</a:t>
            </a:r>
            <a:r>
              <a:rPr lang="en-US" sz="1600" dirty="0">
                <a:solidFill>
                  <a:srgbClr val="002060"/>
                </a:solidFill>
                <a:latin typeface="Times New Roman" panose="02020603050405020304" pitchFamily="18" charset="0"/>
                <a:cs typeface="Times New Roman" panose="02020603050405020304" pitchFamily="18" charset="0"/>
              </a:rPr>
              <a:t> -  Is school funding and resources allocation equitable? Do schools serving populations with greater needs have access to the resources they need to effectively serve these students? Do we differentiate how we assign resources to ensure that we provide an environment that promotes educational equity? </a:t>
            </a:r>
          </a:p>
          <a:p>
            <a:pPr marL="285750" lvl="1" indent="-285750">
              <a:buFont typeface="Wingdings" panose="05000000000000000000" pitchFamily="2" charset="2"/>
              <a:buChar char="Ø"/>
            </a:pPr>
            <a:r>
              <a:rPr lang="en-US" sz="1600" b="1" i="1" dirty="0">
                <a:solidFill>
                  <a:srgbClr val="002060"/>
                </a:solidFill>
                <a:latin typeface="Times New Roman" panose="02020603050405020304" pitchFamily="18" charset="0"/>
                <a:cs typeface="Times New Roman" panose="02020603050405020304" pitchFamily="18" charset="0"/>
              </a:rPr>
              <a:t>Achievement equity</a:t>
            </a:r>
            <a:r>
              <a:rPr lang="en-US" sz="1600" dirty="0">
                <a:solidFill>
                  <a:srgbClr val="002060"/>
                </a:solidFill>
                <a:latin typeface="Times New Roman" panose="02020603050405020304" pitchFamily="18" charset="0"/>
                <a:cs typeface="Times New Roman" panose="02020603050405020304" pitchFamily="18" charset="0"/>
              </a:rPr>
              <a:t> -  Are all students held to high performance standards? Do we model standards of expectation for all? How are standards modified to accommodate students with special needs or skills? </a:t>
            </a:r>
          </a:p>
        </p:txBody>
      </p:sp>
    </p:spTree>
    <p:extLst>
      <p:ext uri="{BB962C8B-B14F-4D97-AF65-F5344CB8AC3E}">
        <p14:creationId xmlns:p14="http://schemas.microsoft.com/office/powerpoint/2010/main" val="569045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p:nvPr/>
        </p:nvSpPr>
        <p:spPr>
          <a:xfrm>
            <a:off x="116658" y="1609725"/>
            <a:ext cx="8559257" cy="3805718"/>
          </a:xfrm>
          <a:prstGeom prst="rect">
            <a:avLst/>
          </a:prstGeom>
          <a:noFill/>
          <a:ln>
            <a:noFill/>
          </a:ln>
        </p:spPr>
        <p:txBody>
          <a:bodyPr spcFirstLastPara="1" wrap="square" lIns="91425" tIns="45700" rIns="91425" bIns="45700" anchor="t" anchorCtr="0">
            <a:noAutofit/>
          </a:bodyPr>
          <a:lstStyle/>
          <a:p>
            <a:pPr marR="0" lvl="0" rtl="0">
              <a:lnSpc>
                <a:spcPct val="100000"/>
              </a:lnSpc>
              <a:spcBef>
                <a:spcPts val="0"/>
              </a:spcBef>
              <a:spcAft>
                <a:spcPts val="0"/>
              </a:spcAft>
              <a:buClr>
                <a:srgbClr val="000000"/>
              </a:buClr>
              <a:buSzPts val="2000"/>
            </a:pPr>
            <a:endParaRPr b="1" i="0" u="none" strike="noStrike" cap="none" dirty="0">
              <a:solidFill>
                <a:schemeClr val="dk2"/>
              </a:solidFill>
              <a:latin typeface="Century" panose="02040604050505020304" pitchFamily="18" charset="0"/>
              <a:ea typeface="Times New Roman"/>
              <a:cs typeface="Times New Roman"/>
              <a:sym typeface="Times New Roman"/>
            </a:endParaRPr>
          </a:p>
        </p:txBody>
      </p:sp>
      <p:sp>
        <p:nvSpPr>
          <p:cNvPr id="3" name="Rectangle 2"/>
          <p:cNvSpPr>
            <a:spLocks noChangeArrowheads="1"/>
          </p:cNvSpPr>
          <p:nvPr/>
        </p:nvSpPr>
        <p:spPr bwMode="auto">
          <a:xfrm>
            <a:off x="3098800" y="115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itle 4">
            <a:extLst>
              <a:ext uri="{FF2B5EF4-FFF2-40B4-BE49-F238E27FC236}">
                <a16:creationId xmlns:a16="http://schemas.microsoft.com/office/drawing/2014/main" id="{79195BEB-A072-45D8-848D-E8CA744F9022}"/>
              </a:ext>
            </a:extLst>
          </p:cNvPr>
          <p:cNvSpPr>
            <a:spLocks noGrp="1"/>
          </p:cNvSpPr>
          <p:nvPr>
            <p:ph type="title"/>
          </p:nvPr>
        </p:nvSpPr>
        <p:spPr>
          <a:xfrm>
            <a:off x="2993572" y="1609725"/>
            <a:ext cx="4531178" cy="3267074"/>
          </a:xfrm>
        </p:spPr>
        <p:txBody>
          <a:bodyPr>
            <a:noAutofit/>
          </a:bodyPr>
          <a:lstStyle/>
          <a:p>
            <a:pPr algn="l" fontAlgn="base"/>
            <a:r>
              <a:rPr lang="en-US" sz="1400" dirty="0" smtClean="0">
                <a:solidFill>
                  <a:srgbClr val="002060"/>
                </a:solidFill>
                <a:latin typeface="Times New Roman" panose="02020603050405020304" pitchFamily="18" charset="0"/>
                <a:cs typeface="Times New Roman" panose="02020603050405020304" pitchFamily="18" charset="0"/>
              </a:rPr>
              <a:t>* Equity </a:t>
            </a:r>
            <a:r>
              <a:rPr lang="en-US" sz="1400" dirty="0">
                <a:solidFill>
                  <a:srgbClr val="002060"/>
                </a:solidFill>
                <a:latin typeface="Times New Roman" panose="02020603050405020304" pitchFamily="18" charset="0"/>
                <a:cs typeface="Times New Roman" panose="02020603050405020304" pitchFamily="18" charset="0"/>
              </a:rPr>
              <a:t>Committee will </a:t>
            </a:r>
            <a:r>
              <a:rPr lang="en-US" sz="1400" dirty="0" smtClean="0">
                <a:solidFill>
                  <a:srgbClr val="002060"/>
                </a:solidFill>
                <a:latin typeface="Times New Roman" panose="02020603050405020304" pitchFamily="18" charset="0"/>
                <a:cs typeface="Times New Roman" panose="02020603050405020304" pitchFamily="18" charset="0"/>
              </a:rPr>
              <a:t>continue its focus on crucial work of data review ---</a:t>
            </a:r>
            <a:r>
              <a:rPr lang="en-US" sz="1400" dirty="0">
                <a:solidFill>
                  <a:srgbClr val="002060"/>
                </a:solidFill>
                <a:latin typeface="Times New Roman" panose="02020603050405020304" pitchFamily="18" charset="0"/>
                <a:cs typeface="Times New Roman" panose="02020603050405020304" pitchFamily="18" charset="0"/>
              </a:rPr>
              <a:t/>
            </a:r>
            <a:br>
              <a:rPr lang="en-US" sz="1400" dirty="0">
                <a:solidFill>
                  <a:srgbClr val="002060"/>
                </a:solidFill>
                <a:latin typeface="Times New Roman" panose="02020603050405020304" pitchFamily="18" charset="0"/>
                <a:cs typeface="Times New Roman" panose="02020603050405020304" pitchFamily="18" charset="0"/>
              </a:rPr>
            </a:br>
            <a:r>
              <a:rPr lang="en-US" sz="1400" dirty="0">
                <a:solidFill>
                  <a:srgbClr val="002060"/>
                </a:solidFill>
                <a:latin typeface="Times New Roman" panose="02020603050405020304" pitchFamily="18" charset="0"/>
                <a:cs typeface="Times New Roman" panose="02020603050405020304" pitchFamily="18" charset="0"/>
              </a:rPr>
              <a:t>--- develop </a:t>
            </a:r>
            <a:r>
              <a:rPr lang="en-US" sz="1400" dirty="0" smtClean="0">
                <a:solidFill>
                  <a:srgbClr val="002060"/>
                </a:solidFill>
                <a:latin typeface="Times New Roman" panose="02020603050405020304" pitchFamily="18" charset="0"/>
                <a:cs typeface="Times New Roman" panose="02020603050405020304" pitchFamily="18" charset="0"/>
              </a:rPr>
              <a:t>plan </a:t>
            </a:r>
            <a:r>
              <a:rPr lang="en-US" sz="1400" dirty="0">
                <a:solidFill>
                  <a:srgbClr val="002060"/>
                </a:solidFill>
                <a:latin typeface="Times New Roman" panose="02020603050405020304" pitchFamily="18" charset="0"/>
                <a:cs typeface="Times New Roman" panose="02020603050405020304" pitchFamily="18" charset="0"/>
              </a:rPr>
              <a:t>for systemic </a:t>
            </a:r>
            <a:r>
              <a:rPr lang="en-US" sz="1400" dirty="0" smtClean="0">
                <a:solidFill>
                  <a:srgbClr val="002060"/>
                </a:solidFill>
                <a:latin typeface="Times New Roman" panose="02020603050405020304" pitchFamily="18" charset="0"/>
                <a:cs typeface="Times New Roman" panose="02020603050405020304" pitchFamily="18" charset="0"/>
              </a:rPr>
              <a:t>analysis </a:t>
            </a:r>
            <a:r>
              <a:rPr lang="en-US" sz="1400" dirty="0">
                <a:solidFill>
                  <a:srgbClr val="002060"/>
                </a:solidFill>
                <a:latin typeface="Times New Roman" panose="02020603050405020304" pitchFamily="18" charset="0"/>
                <a:cs typeface="Times New Roman" panose="02020603050405020304" pitchFamily="18" charset="0"/>
              </a:rPr>
              <a:t/>
            </a:r>
            <a:br>
              <a:rPr lang="en-US" sz="1400" dirty="0">
                <a:solidFill>
                  <a:srgbClr val="002060"/>
                </a:solidFill>
                <a:latin typeface="Times New Roman" panose="02020603050405020304" pitchFamily="18" charset="0"/>
                <a:cs typeface="Times New Roman" panose="02020603050405020304" pitchFamily="18" charset="0"/>
              </a:rPr>
            </a:br>
            <a:r>
              <a:rPr lang="en-US" sz="1400" dirty="0">
                <a:solidFill>
                  <a:srgbClr val="002060"/>
                </a:solidFill>
                <a:latin typeface="Times New Roman" panose="02020603050405020304" pitchFamily="18" charset="0"/>
                <a:cs typeface="Times New Roman" panose="02020603050405020304" pitchFamily="18" charset="0"/>
              </a:rPr>
              <a:t>--- ensure updates though Quarterly </a:t>
            </a:r>
            <a:r>
              <a:rPr lang="en-US" sz="1400" dirty="0" smtClean="0">
                <a:solidFill>
                  <a:srgbClr val="002060"/>
                </a:solidFill>
                <a:latin typeface="Times New Roman" panose="02020603050405020304" pitchFamily="18" charset="0"/>
                <a:cs typeface="Times New Roman" panose="02020603050405020304" pitchFamily="18" charset="0"/>
              </a:rPr>
              <a:t>reports </a:t>
            </a:r>
            <a:r>
              <a:rPr lang="en-US" sz="1400" dirty="0">
                <a:solidFill>
                  <a:srgbClr val="002060"/>
                </a:solidFill>
                <a:latin typeface="Times New Roman" panose="02020603050405020304" pitchFamily="18" charset="0"/>
                <a:cs typeface="Times New Roman" panose="02020603050405020304" pitchFamily="18" charset="0"/>
              </a:rPr>
              <a:t>and/or presentations</a:t>
            </a:r>
            <a:br>
              <a:rPr lang="en-US" sz="1400" dirty="0">
                <a:solidFill>
                  <a:srgbClr val="002060"/>
                </a:solidFill>
                <a:latin typeface="Times New Roman" panose="02020603050405020304" pitchFamily="18" charset="0"/>
                <a:cs typeface="Times New Roman" panose="02020603050405020304" pitchFamily="18" charset="0"/>
              </a:rPr>
            </a:br>
            <a:r>
              <a:rPr lang="en-US" sz="1400" dirty="0" smtClean="0">
                <a:solidFill>
                  <a:srgbClr val="002060"/>
                </a:solidFill>
                <a:latin typeface="Times New Roman" panose="02020603050405020304" pitchFamily="18" charset="0"/>
                <a:cs typeface="Times New Roman" panose="02020603050405020304" pitchFamily="18" charset="0"/>
              </a:rPr>
              <a:t/>
            </a:r>
            <a:br>
              <a:rPr lang="en-US" sz="1400" dirty="0" smtClean="0">
                <a:solidFill>
                  <a:srgbClr val="002060"/>
                </a:solidFill>
                <a:latin typeface="Times New Roman" panose="02020603050405020304" pitchFamily="18" charset="0"/>
                <a:cs typeface="Times New Roman" panose="02020603050405020304" pitchFamily="18" charset="0"/>
              </a:rPr>
            </a:br>
            <a:r>
              <a:rPr lang="en-US" sz="1400" dirty="0" smtClean="0">
                <a:solidFill>
                  <a:srgbClr val="002060"/>
                </a:solidFill>
                <a:latin typeface="Times New Roman" panose="02020603050405020304" pitchFamily="18" charset="0"/>
                <a:cs typeface="Times New Roman" panose="02020603050405020304" pitchFamily="18" charset="0"/>
              </a:rPr>
              <a:t/>
            </a:r>
            <a:br>
              <a:rPr lang="en-US" sz="1400" dirty="0" smtClean="0">
                <a:solidFill>
                  <a:srgbClr val="002060"/>
                </a:solidFill>
                <a:latin typeface="Times New Roman" panose="02020603050405020304" pitchFamily="18" charset="0"/>
                <a:cs typeface="Times New Roman" panose="02020603050405020304" pitchFamily="18" charset="0"/>
              </a:rPr>
            </a:br>
            <a:r>
              <a:rPr lang="en-US" sz="1400" dirty="0" smtClean="0">
                <a:solidFill>
                  <a:srgbClr val="002060"/>
                </a:solidFill>
                <a:latin typeface="Times New Roman" panose="02020603050405020304" pitchFamily="18" charset="0"/>
                <a:cs typeface="Times New Roman" panose="02020603050405020304" pitchFamily="18" charset="0"/>
              </a:rPr>
              <a:t>* Divisions/departments will conduct detailed look </a:t>
            </a:r>
            <a:r>
              <a:rPr lang="en-US" sz="1400" dirty="0">
                <a:solidFill>
                  <a:srgbClr val="002060"/>
                </a:solidFill>
                <a:latin typeface="Times New Roman" panose="02020603050405020304" pitchFamily="18" charset="0"/>
                <a:cs typeface="Times New Roman" panose="02020603050405020304" pitchFamily="18" charset="0"/>
              </a:rPr>
              <a:t>at </a:t>
            </a:r>
            <a:r>
              <a:rPr lang="en-US" sz="1400" dirty="0" smtClean="0">
                <a:solidFill>
                  <a:srgbClr val="002060"/>
                </a:solidFill>
                <a:latin typeface="Times New Roman" panose="02020603050405020304" pitchFamily="18" charset="0"/>
                <a:cs typeface="Times New Roman" panose="02020603050405020304" pitchFamily="18" charset="0"/>
              </a:rPr>
              <a:t>processes and practices ---</a:t>
            </a:r>
            <a:br>
              <a:rPr lang="en-US" sz="1400" dirty="0" smtClean="0">
                <a:solidFill>
                  <a:srgbClr val="002060"/>
                </a:solidFill>
                <a:latin typeface="Times New Roman" panose="02020603050405020304" pitchFamily="18" charset="0"/>
                <a:cs typeface="Times New Roman" panose="02020603050405020304" pitchFamily="18" charset="0"/>
              </a:rPr>
            </a:br>
            <a:r>
              <a:rPr lang="en-US" sz="1400" dirty="0" smtClean="0">
                <a:solidFill>
                  <a:srgbClr val="002060"/>
                </a:solidFill>
                <a:latin typeface="Times New Roman" panose="02020603050405020304" pitchFamily="18" charset="0"/>
                <a:cs typeface="Times New Roman" panose="02020603050405020304" pitchFamily="18" charset="0"/>
              </a:rPr>
              <a:t>--- address </a:t>
            </a:r>
            <a:r>
              <a:rPr lang="en-US" sz="1400" dirty="0">
                <a:solidFill>
                  <a:srgbClr val="002060"/>
                </a:solidFill>
                <a:latin typeface="Times New Roman" panose="02020603050405020304" pitchFamily="18" charset="0"/>
                <a:cs typeface="Times New Roman" panose="02020603050405020304" pitchFamily="18" charset="0"/>
              </a:rPr>
              <a:t>any immediate instances of equity </a:t>
            </a:r>
            <a:r>
              <a:rPr lang="en-US" sz="1400" dirty="0" smtClean="0">
                <a:solidFill>
                  <a:srgbClr val="002060"/>
                </a:solidFill>
                <a:latin typeface="Times New Roman" panose="02020603050405020304" pitchFamily="18" charset="0"/>
                <a:cs typeface="Times New Roman" panose="02020603050405020304" pitchFamily="18" charset="0"/>
              </a:rPr>
              <a:t>concerns</a:t>
            </a:r>
            <a:br>
              <a:rPr lang="en-US" sz="1400" dirty="0" smtClean="0">
                <a:solidFill>
                  <a:srgbClr val="002060"/>
                </a:solidFill>
                <a:latin typeface="Times New Roman" panose="02020603050405020304" pitchFamily="18" charset="0"/>
                <a:cs typeface="Times New Roman" panose="02020603050405020304" pitchFamily="18" charset="0"/>
              </a:rPr>
            </a:br>
            <a:r>
              <a:rPr lang="en-US" sz="1400" dirty="0" smtClean="0">
                <a:solidFill>
                  <a:srgbClr val="002060"/>
                </a:solidFill>
                <a:latin typeface="Times New Roman" panose="02020603050405020304" pitchFamily="18" charset="0"/>
                <a:cs typeface="Times New Roman" panose="02020603050405020304" pitchFamily="18" charset="0"/>
              </a:rPr>
              <a:t>--- continue to champion efforts that support equity</a:t>
            </a:r>
            <a:r>
              <a:rPr lang="en-US" sz="1400" dirty="0">
                <a:solidFill>
                  <a:srgbClr val="002060"/>
                </a:solidFill>
                <a:latin typeface="Times New Roman" panose="02020603050405020304" pitchFamily="18" charset="0"/>
                <a:cs typeface="Times New Roman" panose="02020603050405020304" pitchFamily="18" charset="0"/>
              </a:rPr>
              <a:t> </a:t>
            </a:r>
            <a:br>
              <a:rPr lang="en-US" sz="1400" dirty="0">
                <a:solidFill>
                  <a:srgbClr val="002060"/>
                </a:solidFill>
                <a:latin typeface="Times New Roman" panose="02020603050405020304" pitchFamily="18" charset="0"/>
                <a:cs typeface="Times New Roman" panose="02020603050405020304" pitchFamily="18" charset="0"/>
              </a:rPr>
            </a:br>
            <a:r>
              <a:rPr lang="en-US" sz="1400" dirty="0" smtClean="0">
                <a:solidFill>
                  <a:srgbClr val="002060"/>
                </a:solidFill>
                <a:latin typeface="Times New Roman" panose="02020603050405020304" pitchFamily="18" charset="0"/>
                <a:cs typeface="Times New Roman" panose="02020603050405020304" pitchFamily="18" charset="0"/>
              </a:rPr>
              <a:t/>
            </a:r>
            <a:br>
              <a:rPr lang="en-US" sz="1400" dirty="0" smtClean="0">
                <a:solidFill>
                  <a:srgbClr val="002060"/>
                </a:solidFill>
                <a:latin typeface="Times New Roman" panose="02020603050405020304" pitchFamily="18" charset="0"/>
                <a:cs typeface="Times New Roman" panose="02020603050405020304" pitchFamily="18" charset="0"/>
              </a:rPr>
            </a:br>
            <a:endParaRPr lang="en-US" sz="1400" dirty="0">
              <a:solidFill>
                <a:srgbClr val="002060"/>
              </a:solidFill>
              <a:latin typeface="Times New Roman" panose="02020603050405020304" pitchFamily="18" charset="0"/>
              <a:cs typeface="Times New Roman" panose="02020603050405020304" pitchFamily="18" charset="0"/>
            </a:endParaRPr>
          </a:p>
        </p:txBody>
      </p:sp>
      <p:sp>
        <p:nvSpPr>
          <p:cNvPr id="8" name="Text Placeholder 1">
            <a:extLst>
              <a:ext uri="{FF2B5EF4-FFF2-40B4-BE49-F238E27FC236}">
                <a16:creationId xmlns:a16="http://schemas.microsoft.com/office/drawing/2014/main" id="{6587D558-5792-4FF7-9111-65F4C874C61B}"/>
              </a:ext>
            </a:extLst>
          </p:cNvPr>
          <p:cNvSpPr>
            <a:spLocks noGrp="1"/>
          </p:cNvSpPr>
          <p:nvPr>
            <p:ph type="body" idx="1"/>
          </p:nvPr>
        </p:nvSpPr>
        <p:spPr>
          <a:xfrm rot="-900000">
            <a:off x="-35295" y="2331855"/>
            <a:ext cx="2829742" cy="1911256"/>
          </a:xfrm>
        </p:spPr>
        <p:txBody>
          <a:bodyPr>
            <a:noAutofit/>
          </a:bodyPr>
          <a:lstStyle/>
          <a:p>
            <a:pPr marL="114300" indent="0" algn="ctr">
              <a:buNone/>
            </a:pPr>
            <a:r>
              <a:rPr lang="en-US" sz="5400" b="1" dirty="0" smtClean="0">
                <a:solidFill>
                  <a:srgbClr val="002060"/>
                </a:solidFill>
                <a:latin typeface="Times New Roman" panose="02020603050405020304" pitchFamily="18" charset="0"/>
                <a:cs typeface="Times New Roman" panose="02020603050405020304" pitchFamily="18" charset="0"/>
              </a:rPr>
              <a:t>NEXT STEPS:</a:t>
            </a:r>
            <a:endParaRPr lang="en-US" sz="5400" b="1" dirty="0">
              <a:solidFill>
                <a:srgbClr val="002060"/>
              </a:solidFill>
              <a:latin typeface="Times New Roman" panose="02020603050405020304" pitchFamily="18" charset="0"/>
              <a:cs typeface="Times New Roman" panose="02020603050405020304" pitchFamily="18" charset="0"/>
            </a:endParaRPr>
          </a:p>
        </p:txBody>
      </p:sp>
      <p:pic>
        <p:nvPicPr>
          <p:cNvPr id="10" name="Picture 9" descr="Solving Disproportionality and Achieving Equity: A Leader′s Guide to Using  Data to Change Hearts and Minds: Fergus, Edward A.: 9781506311258:  Amazon.com: Boo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3365" y="3128644"/>
            <a:ext cx="1352550" cy="1748155"/>
          </a:xfrm>
          <a:prstGeom prst="rect">
            <a:avLst/>
          </a:prstGeom>
          <a:noFill/>
          <a:ln>
            <a:noFill/>
          </a:ln>
        </p:spPr>
      </p:pic>
    </p:spTree>
    <p:extLst>
      <p:ext uri="{BB962C8B-B14F-4D97-AF65-F5344CB8AC3E}">
        <p14:creationId xmlns:p14="http://schemas.microsoft.com/office/powerpoint/2010/main" val="321562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1" presetClass="entr" presetSubtype="0" fill="hold" grpId="1" nodeType="afterEffect">
                                  <p:stCondLst>
                                    <p:cond delay="0"/>
                                  </p:stCondLst>
                                  <p:childTnLst>
                                    <p:set>
                                      <p:cBhvr>
                                        <p:cTn id="10" dur="1" fill="hold">
                                          <p:stCondLst>
                                            <p:cond delay="999"/>
                                          </p:stCondLst>
                                        </p:cTn>
                                        <p:tgtEl>
                                          <p:spTgt spid="7"/>
                                        </p:tgtEl>
                                        <p:attrNameLst>
                                          <p:attrName>style.visibility</p:attrName>
                                        </p:attrNameLst>
                                      </p:cBhvr>
                                      <p:to>
                                        <p:strVal val="visible"/>
                                      </p:to>
                                    </p:set>
                                  </p:childTnLst>
                                </p:cTn>
                              </p:par>
                              <p:par>
                                <p:cTn id="11" presetID="26" presetClass="emph" presetSubtype="0" fill="hold" grpId="0" nodeType="withEffect">
                                  <p:stCondLst>
                                    <p:cond delay="0"/>
                                  </p:stCondLst>
                                  <p:childTnLst>
                                    <p:animEffect transition="out" filter="fade">
                                      <p:cBhvr>
                                        <p:cTn id="12" dur="2250" tmFilter="0, 0; .2, .5; .8, .5; 1, 0"/>
                                        <p:tgtEl>
                                          <p:spTgt spid="8">
                                            <p:txEl>
                                              <p:pRg st="0" end="0"/>
                                            </p:txEl>
                                          </p:spTgt>
                                        </p:tgtEl>
                                      </p:cBhvr>
                                    </p:animEffect>
                                    <p:animScale>
                                      <p:cBhvr>
                                        <p:cTn id="13" dur="1125" autoRev="1" fill="hold"/>
                                        <p:tgtEl>
                                          <p:spTgt spid="8">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1" name="Google Shape;61;p14"/>
          <p:cNvSpPr txBox="1"/>
          <p:nvPr/>
        </p:nvSpPr>
        <p:spPr>
          <a:xfrm>
            <a:off x="5349766" y="1450913"/>
            <a:ext cx="3545910" cy="3509969"/>
          </a:xfrm>
          <a:prstGeom prst="rect">
            <a:avLst/>
          </a:prstGeom>
          <a:noFill/>
          <a:ln>
            <a:noFill/>
          </a:ln>
        </p:spPr>
        <p:txBody>
          <a:bodyPr spcFirstLastPara="1" wrap="square" lIns="91425" tIns="91425" rIns="91425" bIns="91425" anchor="t" anchorCtr="0">
            <a:noAutofit/>
          </a:bodyPr>
          <a:lstStyle/>
          <a:p>
            <a:pPr lvl="0" algn="ctr">
              <a:buSzPts val="2000"/>
            </a:pPr>
            <a:endParaRPr lang="en-US" sz="4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buSzPts val="2000"/>
            </a:pPr>
            <a:endParaRPr lang="en-US"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buSzPts val="2000"/>
            </a:pPr>
            <a:r>
              <a:rPr lang="en-US" sz="40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r>
              <a:rPr lang="en-US" sz="40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000" b="1" i="0" u="none" strike="noStrike" cap="none" dirty="0" smtClean="0">
              <a:solidFill>
                <a:srgbClr val="002060"/>
              </a:solidFill>
              <a:latin typeface="Times New Roman" panose="02020603050405020304" pitchFamily="18" charset="0"/>
              <a:ea typeface="EB Garamond"/>
              <a:cs typeface="Times New Roman" panose="02020603050405020304" pitchFamily="18" charset="0"/>
              <a:sym typeface="EB Garamond"/>
            </a:endParaRPr>
          </a:p>
        </p:txBody>
      </p:sp>
      <p:pic>
        <p:nvPicPr>
          <p:cNvPr id="5" name="Picture 2" descr="Image may contain: 2 people, car and out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352" y="1450914"/>
            <a:ext cx="3468414" cy="350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75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314</Words>
  <Application>Microsoft Office PowerPoint</Application>
  <PresentationFormat>On-screen Show (16:9)</PresentationFormat>
  <Paragraphs>36</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Wingdings</vt:lpstr>
      <vt:lpstr>Times New Roman</vt:lpstr>
      <vt:lpstr>Calibri</vt:lpstr>
      <vt:lpstr>EB Garamond</vt:lpstr>
      <vt:lpstr>Century</vt:lpstr>
      <vt:lpstr>Simple Light</vt:lpstr>
      <vt:lpstr>PowerPoint Presentation</vt:lpstr>
      <vt:lpstr>Adopted from: The Organization for Economic Co-Operation and Development (OECOD)</vt:lpstr>
      <vt:lpstr>Equality  vs.  Equity</vt:lpstr>
      <vt:lpstr>PowerPoint Presentation</vt:lpstr>
      <vt:lpstr>WHAT ARE WE DOING IN CCPS?</vt:lpstr>
      <vt:lpstr>PowerPoint Presentation</vt:lpstr>
      <vt:lpstr>* Equity Committee will continue its focus on crucial work of data review --- --- develop plan for systemic analysis  --- ensure updates though Quarterly reports and/or presentations   * Divisions/departments will conduct detailed look at processes and practices --- --- address any immediate instances of equity concerns --- continue to champion efforts that support equity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Blile, Dawn</dc:creator>
  <cp:lastModifiedBy>Garrett, Damaris R</cp:lastModifiedBy>
  <cp:revision>51</cp:revision>
  <dcterms:modified xsi:type="dcterms:W3CDTF">2020-11-16T16:06:13Z</dcterms:modified>
</cp:coreProperties>
</file>